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3" r:id="rId2"/>
  </p:sldMasterIdLst>
  <p:sldIdLst>
    <p:sldId id="256" r:id="rId3"/>
    <p:sldId id="265" r:id="rId4"/>
    <p:sldId id="260" r:id="rId5"/>
    <p:sldId id="261" r:id="rId6"/>
    <p:sldId id="266" r:id="rId7"/>
    <p:sldId id="264" r:id="rId8"/>
    <p:sldId id="257" r:id="rId9"/>
    <p:sldId id="259" r:id="rId10"/>
    <p:sldId id="258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69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05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59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79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93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15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458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130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937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766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914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601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146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4728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9942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530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168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9001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3782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055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73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5916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974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822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066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532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94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69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90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32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281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769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390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2085F05-544F-4802-B017-1C0117F77A4A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9098D-C3A5-4946-931D-70CF6DA072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1923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file:///C:\Users\UNICEF\Downloads\maybuttya_13_16-75-77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life.org.ua/?p=71614&amp;fbclid=IwAR3-hqruMc1QdeL-feCJ3DO9H0jbrMUJt4URIkcnjGX2BMC6MYPpY3KrA2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oollife.org.ua/wp-content/uploads/2023/08/Lyst-Ministerstva-osvity-i-nauky-Ukrayiny-vid-24-serpnya-2023-r.-112702-23-SHHodo-organizatsiyi-vyhovnogo-protsesu-v-zakladah-osvity-u-20232024-navchalnomu-rotsi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NICEF\Downloads\maybuttya_13_16-75-77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NICEF\Downloads\maybuttya_13_16-75-77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r-space.com.ua/news/196985?utm_source=rss&amp;utm_medium=rss&amp;utm_campaign=sczenariyi-pershogo-uroku-dlya-1-11-klasiv-2023-2024-n-r&amp;fbclid=IwAR2UO5LL-aT2BvdpRpDKsioIV_YqCUx9TDQ_Hjn6WA7d3ebOH2PNu4JsHAg" TargetMode="External"/><Relationship Id="rId2" Type="http://schemas.openxmlformats.org/officeDocument/2006/relationships/hyperlink" Target="https://erudyt.net/vixovni-zaxodi/konspekti-do-1-veresnya/keys-interaktyvnykh-vprav-ta-ihor-dlia-provedennia-pershoho-uroku-2023-2024-n-r-kz-koippo-imeni-vasylia-sukhomlynskoh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ollife.org.ua/wp-content/uploads/2023/08/Pro-provedennya-Pershogo-uroku-Metodychni-rekomendatsiyi.pdf" TargetMode="External"/><Relationship Id="rId5" Type="http://schemas.openxmlformats.org/officeDocument/2006/relationships/hyperlink" Target="https://erudyt.net/vixovni-zaxodi/konspekti-do-1-veresnya/pershyy-urok-2023-na-temu-zhyve-i-bude-zhyty-ukraina-nikhto-ne-spynyt-kryl-nashykh-polit-9-11-klas.html?fbclid=IwAR2K3vhc7OUMEpqwC-vFaeqYwGYGqIm5yaYCATFQh-w0QWDXCu2bhqe_uMc" TargetMode="External"/><Relationship Id="rId4" Type="http://schemas.openxmlformats.org/officeDocument/2006/relationships/hyperlink" Target="https://www.youtube.com/watch?v=Nu8I46YofF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rudyt.net/vixovni-zaxodi/konspekti-do-1-veresnya/5-aktyvnostey-dlia-pershoho-uroku-ty-iak-povertaiemos-do-shkoly-1-4-klasy.html?fbclid=IwAR2237_8qvmRWgPkXWAEzr5AdZoNuEcbJZFeLZjtlVmfSMMM8DEvzOc5Wks" TargetMode="External"/><Relationship Id="rId2" Type="http://schemas.openxmlformats.org/officeDocument/2006/relationships/hyperlink" Target="https://erudyt.net/vixovni-zaxodi/konspekti-do-1-veresnya/konspekt-pershoho-uroku-2023-na-temu-ty-iak-povertaiemos-do-shkoly.html?fbclid=IwAR0EjyizfEKe2QqAVFURAAmQcm5ObJz7vLSoAENKujWlxXQrTIYTirMvr5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2A179-533A-8D64-DA6A-67BA8BDE1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540" y="768483"/>
            <a:ext cx="10418323" cy="951589"/>
          </a:xfrm>
        </p:spPr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</a:br>
            <a:b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</a:br>
            <a:b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</a:br>
            <a:b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</a:br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Про </a:t>
            </a:r>
            <a:r>
              <a:rPr lang="ru-RU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організацію</a:t>
            </a:r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виховної</a:t>
            </a:r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роботи</a:t>
            </a:r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 в закладах </a:t>
            </a:r>
            <a:r>
              <a:rPr lang="ru-RU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освіти</a:t>
            </a:r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 у 2023/2024 </a:t>
            </a:r>
            <a:r>
              <a:rPr lang="ru-RU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н.р</a:t>
            </a:r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.</a:t>
            </a:r>
            <a:endParaRPr lang="uk-UA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122AD0-F829-2D26-008A-55482CF1D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9292" y="2103980"/>
            <a:ext cx="9672537" cy="4209273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 виховне середовище. У складний для всієї держави час діти як ніколи потребують підтримки й уваги дорослих. Йдеться не лише про батьків, а і про вчителів, яким вони довіряють і до яких прислухаються. </a:t>
            </a:r>
          </a:p>
          <a:p>
            <a:pPr algn="just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педагогічним колективом стоїть нелегке завдання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наповнити дистанційний освітній процес виховним змістом національно-патріотичного спрямування і таким, що дасть дітям відчуття стабільності в теперішній реальності, зможе відволікти їх і розважити, що необхідно для позитивного фізичного і психоемоційного стану дітей.</a:t>
            </a:r>
          </a:p>
          <a:p>
            <a:pPr algn="just"/>
            <a:r>
              <a:rPr lang="en-US" dirty="0">
                <a:hlinkClick r:id="rId2"/>
              </a:rPr>
              <a:t>maybuttya_13_16-75-77.pdf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3470DD-524D-7392-FF21-E50DC839C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" y="26041"/>
            <a:ext cx="1955260" cy="195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280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C4872-9247-D570-2E66-1988A0EA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632" y="419829"/>
            <a:ext cx="8911687" cy="1280890"/>
          </a:xfrm>
        </p:spPr>
        <p:txBody>
          <a:bodyPr/>
          <a:lstStyle/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ЗАВДАННЯ: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873487-C614-8639-04A8-0EDA11D60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80848-B91E-A453-AB36-5AB1FE78774A}"/>
              </a:ext>
            </a:extLst>
          </p:cNvPr>
          <p:cNvSpPr txBox="1"/>
          <p:nvPr/>
        </p:nvSpPr>
        <p:spPr>
          <a:xfrm>
            <a:off x="388017" y="1232371"/>
            <a:ext cx="521159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00CC"/>
                </a:solidFill>
                <a:latin typeface="Montserrat" panose="00000500000000000000" pitchFamily="2" charset="0"/>
              </a:rPr>
              <a:t>П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осилити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«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емоційну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ППО»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українців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тобто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розвинути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здатність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психіки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відбивати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атаки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стресових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чинників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CC"/>
                </a:solidFill>
                <a:latin typeface="Montserrat" panose="00000500000000000000" pitchFamily="2" charset="0"/>
              </a:rPr>
              <a:t> 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А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ще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–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здолати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стигму, яка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заважає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звернутися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по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допомогу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якщо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внутрішніх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ресурсів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ru-RU" sz="2400" b="1" i="0" dirty="0" err="1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замало</a:t>
            </a:r>
            <a:r>
              <a:rPr lang="ru-RU" sz="2400" b="1" i="0" dirty="0">
                <a:solidFill>
                  <a:srgbClr val="0000CC"/>
                </a:solidFill>
                <a:effectLst/>
                <a:latin typeface="Montserrat" panose="00000500000000000000" pitchFamily="2" charset="0"/>
              </a:rPr>
              <a:t>.</a:t>
            </a:r>
            <a:endParaRPr lang="uk-UA" sz="2400" b="1" dirty="0">
              <a:solidFill>
                <a:srgbClr val="0000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C5E93-43E2-2C0C-E9B4-2E87FF6A1DE1}"/>
              </a:ext>
            </a:extLst>
          </p:cNvPr>
          <p:cNvSpPr txBox="1"/>
          <p:nvPr/>
        </p:nvSpPr>
        <p:spPr>
          <a:xfrm>
            <a:off x="194121" y="4885416"/>
            <a:ext cx="60943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Конспекти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уроку 1-6 </a:t>
            </a:r>
            <a:r>
              <a:rPr lang="ru-RU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класи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; 7-11 </a:t>
            </a:r>
            <a:r>
              <a:rPr lang="ru-RU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класи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600" dirty="0">
                <a:solidFill>
                  <a:srgbClr val="FB4A1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https://www.schoollife.org.ua/?p=71614&amp;fbclid=IwAR3-hqruMc1QdeL-feCJ3DO9H0jbrMUJt4URIkcnjGX2BMC6MYPpY3KrA2g</a:t>
            </a:r>
            <a:r>
              <a:rPr lang="ru-RU" sz="1600">
                <a:solidFill>
                  <a:srgbClr val="FB4A18"/>
                </a:solidFill>
              </a:rPr>
              <a:t> </a:t>
            </a:r>
            <a:r>
              <a:rPr lang="ru-RU" sz="1600"/>
              <a:t>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74020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21CC68-27A9-0DC9-EA5E-8662EC9A9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72" y="31972"/>
            <a:ext cx="8754893" cy="6794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298AFA-D26D-F9F4-AF92-0B93939FD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188" y="1511814"/>
            <a:ext cx="3861881" cy="38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4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DF025-8209-A567-B333-35FBA57E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u="none" strike="noStrike" dirty="0">
                <a:effectLst/>
                <a:latin typeface="Verdana" panose="020B0604030504040204" pitchFamily="34" charset="0"/>
                <a:hlinkClick r:id="rId2"/>
              </a:rPr>
              <a:t>Лист </a:t>
            </a:r>
            <a:r>
              <a:rPr lang="ru-RU" b="1" i="0" u="none" strike="noStrike" dirty="0" err="1">
                <a:effectLst/>
                <a:latin typeface="Verdana" panose="020B0604030504040204" pitchFamily="34" charset="0"/>
                <a:hlinkClick r:id="rId2"/>
              </a:rPr>
              <a:t>Міністерства</a:t>
            </a:r>
            <a:r>
              <a:rPr lang="ru-RU" b="1" i="0" u="none" strike="noStrike" dirty="0">
                <a:effectLst/>
                <a:latin typeface="Verdana" panose="020B0604030504040204" pitchFamily="34" charset="0"/>
                <a:hlinkClick r:id="rId2"/>
              </a:rPr>
              <a:t> </a:t>
            </a:r>
            <a:r>
              <a:rPr lang="ru-RU" b="1" i="0" u="none" strike="noStrike" dirty="0" err="1">
                <a:effectLst/>
                <a:latin typeface="Verdana" panose="020B0604030504040204" pitchFamily="34" charset="0"/>
                <a:hlinkClick r:id="rId2"/>
              </a:rPr>
              <a:t>освіти</a:t>
            </a:r>
            <a:r>
              <a:rPr lang="ru-RU" b="1" i="0" u="none" strike="noStrike" dirty="0">
                <a:effectLst/>
                <a:latin typeface="Verdana" panose="020B0604030504040204" pitchFamily="34" charset="0"/>
                <a:hlinkClick r:id="rId2"/>
              </a:rPr>
              <a:t> і науки </a:t>
            </a:r>
            <a:r>
              <a:rPr lang="ru-RU" b="1" i="0" u="none" strike="noStrike" dirty="0" err="1">
                <a:effectLst/>
                <a:latin typeface="Verdana" panose="020B0604030504040204" pitchFamily="34" charset="0"/>
                <a:hlinkClick r:id="rId2"/>
              </a:rPr>
              <a:t>України</a:t>
            </a:r>
            <a:r>
              <a:rPr lang="ru-RU" b="1" i="0" u="none" strike="noStrike" dirty="0">
                <a:effectLst/>
                <a:latin typeface="Verdana" panose="020B0604030504040204" pitchFamily="34" charset="0"/>
                <a:hlinkClick r:id="rId2"/>
              </a:rPr>
              <a:t> </a:t>
            </a:r>
            <a:r>
              <a:rPr lang="ru-RU" b="1" i="0" u="none" strike="noStrike" dirty="0" err="1">
                <a:effectLst/>
                <a:latin typeface="Verdana" panose="020B0604030504040204" pitchFamily="34" charset="0"/>
                <a:hlinkClick r:id="rId2"/>
              </a:rPr>
              <a:t>від</a:t>
            </a:r>
            <a:r>
              <a:rPr lang="ru-RU" b="1" i="0" u="none" strike="noStrike" dirty="0">
                <a:effectLst/>
                <a:latin typeface="Verdana" panose="020B0604030504040204" pitchFamily="34" charset="0"/>
                <a:hlinkClick r:id="rId2"/>
              </a:rPr>
              <a:t> 24 </a:t>
            </a:r>
            <a:r>
              <a:rPr lang="ru-RU" b="1" i="0" u="none" strike="noStrike" dirty="0" err="1">
                <a:effectLst/>
                <a:latin typeface="Verdana" panose="020B0604030504040204" pitchFamily="34" charset="0"/>
                <a:hlinkClick r:id="rId2"/>
              </a:rPr>
              <a:t>серпня</a:t>
            </a:r>
            <a:r>
              <a:rPr lang="ru-RU" b="1" i="0" u="none" strike="noStrike" dirty="0">
                <a:effectLst/>
                <a:latin typeface="Verdana" panose="020B0604030504040204" pitchFamily="34" charset="0"/>
                <a:hlinkClick r:id="rId2"/>
              </a:rPr>
              <a:t> 2023 р. № 112702-23 «</a:t>
            </a:r>
            <a:r>
              <a:rPr lang="ru-RU" b="1" i="0" u="none" strike="noStrike" dirty="0" err="1">
                <a:effectLst/>
                <a:latin typeface="Verdana" panose="020B0604030504040204" pitchFamily="34" charset="0"/>
                <a:hlinkClick r:id="rId2"/>
              </a:rPr>
              <a:t>Щодо</a:t>
            </a:r>
            <a:r>
              <a:rPr lang="ru-RU" b="1" i="0" u="none" strike="noStrike" dirty="0">
                <a:effectLst/>
                <a:latin typeface="Verdana" panose="020B0604030504040204" pitchFamily="34" charset="0"/>
                <a:hlinkClick r:id="rId2"/>
              </a:rPr>
              <a:t> </a:t>
            </a:r>
            <a:r>
              <a:rPr lang="ru-RU" b="1" i="0" u="none" strike="noStrike" dirty="0" err="1">
                <a:effectLst/>
                <a:latin typeface="Verdana" panose="020B0604030504040204" pitchFamily="34" charset="0"/>
                <a:hlinkClick r:id="rId2"/>
              </a:rPr>
              <a:t>організації</a:t>
            </a:r>
            <a:r>
              <a:rPr lang="ru-RU" b="1" i="0" u="none" strike="noStrike" dirty="0">
                <a:effectLst/>
                <a:latin typeface="Verdana" panose="020B0604030504040204" pitchFamily="34" charset="0"/>
                <a:hlinkClick r:id="rId2"/>
              </a:rPr>
              <a:t> </a:t>
            </a:r>
            <a:r>
              <a:rPr lang="ru-RU" b="1" i="0" u="none" strike="noStrike" dirty="0" err="1">
                <a:effectLst/>
                <a:latin typeface="Verdana" panose="020B0604030504040204" pitchFamily="34" charset="0"/>
                <a:hlinkClick r:id="rId2"/>
              </a:rPr>
              <a:t>виховного</a:t>
            </a:r>
            <a:r>
              <a:rPr lang="ru-RU" b="1" i="0" u="none" strike="noStrike" dirty="0">
                <a:effectLst/>
                <a:latin typeface="Verdana" panose="020B0604030504040204" pitchFamily="34" charset="0"/>
                <a:hlinkClick r:id="rId2"/>
              </a:rPr>
              <a:t> </a:t>
            </a:r>
            <a:r>
              <a:rPr lang="ru-RU" b="1" i="0" u="none" strike="noStrike" dirty="0" err="1">
                <a:effectLst/>
                <a:latin typeface="Verdana" panose="020B0604030504040204" pitchFamily="34" charset="0"/>
                <a:hlinkClick r:id="rId2"/>
              </a:rPr>
              <a:t>процесу</a:t>
            </a:r>
            <a:r>
              <a:rPr lang="ru-RU" b="1" i="0" u="none" strike="noStrike" dirty="0">
                <a:effectLst/>
                <a:latin typeface="Verdana" panose="020B0604030504040204" pitchFamily="34" charset="0"/>
                <a:hlinkClick r:id="rId2"/>
              </a:rPr>
              <a:t> в закладах </a:t>
            </a:r>
            <a:r>
              <a:rPr lang="ru-RU" b="1" i="0" u="none" strike="noStrike" dirty="0" err="1">
                <a:effectLst/>
                <a:latin typeface="Verdana" panose="020B0604030504040204" pitchFamily="34" charset="0"/>
                <a:hlinkClick r:id="rId2"/>
              </a:rPr>
              <a:t>освіти</a:t>
            </a:r>
            <a:r>
              <a:rPr lang="ru-RU" b="1" i="0" u="none" strike="noStrike" dirty="0">
                <a:effectLst/>
                <a:latin typeface="Verdana" panose="020B0604030504040204" pitchFamily="34" charset="0"/>
                <a:hlinkClick r:id="rId2"/>
              </a:rPr>
              <a:t> у 2023/2024 </a:t>
            </a:r>
            <a:r>
              <a:rPr lang="ru-RU" b="1" i="0" u="none" strike="noStrike" dirty="0" err="1">
                <a:effectLst/>
                <a:latin typeface="Verdana" panose="020B0604030504040204" pitchFamily="34" charset="0"/>
                <a:hlinkClick r:id="rId2"/>
              </a:rPr>
              <a:t>навчальному</a:t>
            </a:r>
            <a:r>
              <a:rPr lang="ru-RU" b="1" i="0" u="none" strike="noStrike" dirty="0">
                <a:effectLst/>
                <a:latin typeface="Verdana" panose="020B0604030504040204" pitchFamily="34" charset="0"/>
                <a:hlinkClick r:id="rId2"/>
              </a:rPr>
              <a:t> </a:t>
            </a:r>
            <a:r>
              <a:rPr lang="ru-RU" b="1" i="0" u="none" strike="noStrike" dirty="0" err="1">
                <a:effectLst/>
                <a:latin typeface="Verdana" panose="020B0604030504040204" pitchFamily="34" charset="0"/>
                <a:hlinkClick r:id="rId2"/>
              </a:rPr>
              <a:t>році</a:t>
            </a:r>
            <a:r>
              <a:rPr lang="ru-RU" b="1" i="0" u="none" strike="noStrike" dirty="0">
                <a:effectLst/>
                <a:latin typeface="Verdana" panose="020B0604030504040204" pitchFamily="34" charset="0"/>
                <a:hlinkClick r:id="rId2"/>
              </a:rPr>
              <a:t>»</a:t>
            </a:r>
            <a:r>
              <a:rPr lang="ru-RU" b="1" i="0" u="none" strike="noStrike" dirty="0">
                <a:effectLst/>
                <a:latin typeface="Verdana" panose="020B0604030504040204" pitchFamily="34" charset="0"/>
              </a:rPr>
              <a:t> 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A9556A-06CC-6CA2-3F11-99332D2A2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4336915"/>
            <a:ext cx="8726862" cy="143158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https://www.schoollife.org.ua/wp-content/uploads/2023/08/Lyst-Ministerstva-osvity-i-nauky-Ukrayiny-vid-24-serpnya-2023-r.-112702-23-SHHodo-organizatsiyi-vyhovnogo-protsesu-v-zakladah-osvity-u-20232024-navchalnomu-rotsi.pdf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46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B8A41-1F01-EFA8-B0D2-B4DAF1A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958" y="243291"/>
            <a:ext cx="10515600" cy="437745"/>
          </a:xfrm>
        </p:spPr>
        <p:txBody>
          <a:bodyPr>
            <a:normAutofit fontScale="90000"/>
          </a:bodyPr>
          <a:lstStyle/>
          <a:p>
            <a:r>
              <a:rPr lang="uk-UA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</a:t>
            </a:r>
            <a:r>
              <a:rPr lang="uk-UA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 що йдеться? </a:t>
            </a:r>
            <a:r>
              <a:rPr lang="en-US" dirty="0">
                <a:hlinkClick r:id="rId2"/>
              </a:rPr>
              <a:t>maybuttya_13_16-75-77.pdf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8BE6E-EE22-F3D2-0A92-0C428812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783" y="1274323"/>
            <a:ext cx="10068128" cy="5340385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найактуальніші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натепер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домінують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громадянсько-патріотичне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духовно-</a:t>
            </a: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моральне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військово-патріотичне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екологічне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стрижневі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нинішніх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прийдешніх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історико-культурні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надбання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свободу,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виваженість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природу як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здоровий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4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0C0F9-1FC2-DCCC-7779-2BD19C0E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775" y="297031"/>
            <a:ext cx="10515600" cy="1132935"/>
          </a:xfrm>
        </p:spPr>
        <p:txBody>
          <a:bodyPr>
            <a:normAutofit fontScale="90000"/>
          </a:bodyPr>
          <a:lstStyle/>
          <a:p>
            <a:r>
              <a:rPr lang="uk-UA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</a:t>
            </a:r>
            <a:r>
              <a:rPr lang="uk-UA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 що йдеться? </a:t>
            </a:r>
            <a:r>
              <a:rPr lang="en-US" dirty="0">
                <a:hlinkClick r:id="rId2"/>
              </a:rPr>
              <a:t>maybuttya_13_16-75-77.pdf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B49CDC-5425-37BA-7F81-587531C3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966" y="1429966"/>
            <a:ext cx="9923834" cy="4746997"/>
          </a:xfrm>
        </p:spPr>
        <p:txBody>
          <a:bodyPr>
            <a:normAutofit fontScale="85000" lnSpcReduction="20000"/>
          </a:bodyPr>
          <a:lstStyle/>
          <a:p>
            <a:r>
              <a:rPr lang="uk-UA" sz="2600" b="1" dirty="0"/>
              <a:t>4</a:t>
            </a:r>
            <a:r>
              <a:rPr lang="uk-UA" sz="2600" b="1" dirty="0">
                <a:solidFill>
                  <a:schemeClr val="tx1"/>
                </a:solidFill>
              </a:rPr>
              <a:t>.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Безпека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життя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Основи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захисту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здоров’я</a:t>
            </a:r>
            <a:r>
              <a:rPr lang="ru-RU" sz="2800" b="1" dirty="0">
                <a:solidFill>
                  <a:schemeClr val="tx1"/>
                </a:solidFill>
              </a:rPr>
              <a:t> та </a:t>
            </a:r>
            <a:r>
              <a:rPr lang="ru-RU" sz="2800" b="1" dirty="0" err="1">
                <a:solidFill>
                  <a:schemeClr val="tx1"/>
                </a:solidFill>
              </a:rPr>
              <a:t>життя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людини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5. Психолог</a:t>
            </a:r>
            <a:r>
              <a:rPr lang="uk-UA" sz="2800" b="1" dirty="0" err="1">
                <a:solidFill>
                  <a:schemeClr val="tx1"/>
                </a:solidFill>
              </a:rPr>
              <a:t>ічна</a:t>
            </a:r>
            <a:r>
              <a:rPr lang="uk-UA" sz="2800" b="1" dirty="0">
                <a:solidFill>
                  <a:schemeClr val="tx1"/>
                </a:solidFill>
              </a:rPr>
              <a:t> підтримка учасників освітнього процесу.</a:t>
            </a:r>
          </a:p>
          <a:p>
            <a:r>
              <a:rPr lang="uk-UA" sz="2800" b="1" dirty="0">
                <a:solidFill>
                  <a:schemeClr val="tx1"/>
                </a:solidFill>
              </a:rPr>
              <a:t>6. </a:t>
            </a:r>
            <a:r>
              <a:rPr lang="ru-RU" sz="2800" b="1" dirty="0" err="1">
                <a:solidFill>
                  <a:schemeClr val="tx1"/>
                </a:solidFill>
              </a:rPr>
              <a:t>Подолання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негативних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явищ</a:t>
            </a:r>
            <a:r>
              <a:rPr lang="ru-RU" sz="2800" b="1" dirty="0">
                <a:solidFill>
                  <a:schemeClr val="tx1"/>
                </a:solidFill>
              </a:rPr>
              <a:t> (</a:t>
            </a:r>
            <a:r>
              <a:rPr lang="ru-RU" sz="2800" b="1" dirty="0" err="1">
                <a:solidFill>
                  <a:schemeClr val="tx1"/>
                </a:solidFill>
              </a:rPr>
              <a:t>булінг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домашнє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насильство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кримінальні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правопорушення</a:t>
            </a:r>
            <a:r>
              <a:rPr lang="ru-RU" sz="2800" b="1" dirty="0">
                <a:solidFill>
                  <a:schemeClr val="tx1"/>
                </a:solidFill>
              </a:rPr>
              <a:t>).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7. </a:t>
            </a:r>
            <a:r>
              <a:rPr lang="ru-RU" sz="2800" b="1" dirty="0" err="1">
                <a:solidFill>
                  <a:schemeClr val="tx1"/>
                </a:solidFill>
              </a:rPr>
              <a:t>Формування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правової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культури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учнів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виявлення</a:t>
            </a:r>
            <a:r>
              <a:rPr lang="ru-RU" sz="2800" b="1" dirty="0">
                <a:solidFill>
                  <a:schemeClr val="tx1"/>
                </a:solidFill>
              </a:rPr>
              <a:t> та </a:t>
            </a:r>
            <a:r>
              <a:rPr lang="ru-RU" sz="2800" b="1" dirty="0" err="1">
                <a:solidFill>
                  <a:schemeClr val="tx1"/>
                </a:solidFill>
              </a:rPr>
              <a:t>усунення</a:t>
            </a:r>
            <a:r>
              <a:rPr lang="ru-RU" sz="2800" b="1" dirty="0">
                <a:solidFill>
                  <a:schemeClr val="tx1"/>
                </a:solidFill>
              </a:rPr>
              <a:t> причин і умов, </a:t>
            </a:r>
            <a:r>
              <a:rPr lang="ru-RU" sz="2800" b="1" dirty="0" err="1">
                <a:solidFill>
                  <a:schemeClr val="tx1"/>
                </a:solidFill>
              </a:rPr>
              <a:t>які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сприяють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вчиненню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дітьми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злочинів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подолання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девіантної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поведінки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8. </a:t>
            </a:r>
            <a:r>
              <a:rPr lang="ru-RU" sz="2800" b="1" dirty="0" err="1">
                <a:solidFill>
                  <a:schemeClr val="tx1"/>
                </a:solidFill>
              </a:rPr>
              <a:t>Розвиток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медіаграмотності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Безпечний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Інтернет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9. </a:t>
            </a:r>
            <a:r>
              <a:rPr lang="ru-RU" sz="2800" b="1" dirty="0" err="1">
                <a:solidFill>
                  <a:schemeClr val="tx1"/>
                </a:solidFill>
              </a:rPr>
              <a:t>Всебічна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етнічна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просвіта</a:t>
            </a:r>
            <a:r>
              <a:rPr lang="ru-RU" sz="2800" b="1" dirty="0">
                <a:solidFill>
                  <a:schemeClr val="tx1"/>
                </a:solidFill>
              </a:rPr>
              <a:t> і </a:t>
            </a:r>
            <a:r>
              <a:rPr lang="ru-RU" sz="2800" b="1" dirty="0" err="1">
                <a:solidFill>
                  <a:schemeClr val="tx1"/>
                </a:solidFill>
              </a:rPr>
              <a:t>прищеплення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навиків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толерантної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взаємодії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0000CC"/>
                </a:solidFill>
              </a:rPr>
              <a:t>10. </a:t>
            </a:r>
            <a:r>
              <a:rPr lang="ru-RU" sz="2800" b="1" dirty="0" err="1">
                <a:solidFill>
                  <a:srgbClr val="0000CC"/>
                </a:solidFill>
              </a:rPr>
              <a:t>Посилання</a:t>
            </a:r>
            <a:r>
              <a:rPr lang="ru-RU" sz="2800" b="1" dirty="0">
                <a:solidFill>
                  <a:srgbClr val="0000CC"/>
                </a:solidFill>
              </a:rPr>
              <a:t> на НПД, </a:t>
            </a:r>
            <a:r>
              <a:rPr lang="ru-RU" sz="2800" b="1" dirty="0" err="1">
                <a:solidFill>
                  <a:srgbClr val="0000CC"/>
                </a:solidFill>
              </a:rPr>
              <a:t>рекомендації</a:t>
            </a:r>
            <a:r>
              <a:rPr lang="ru-RU" sz="2800" b="1" dirty="0">
                <a:solidFill>
                  <a:srgbClr val="0000CC"/>
                </a:solidFill>
              </a:rPr>
              <a:t>, </a:t>
            </a:r>
            <a:r>
              <a:rPr lang="ru-RU" sz="2800" b="1" dirty="0" err="1">
                <a:solidFill>
                  <a:srgbClr val="0000CC"/>
                </a:solidFill>
              </a:rPr>
              <a:t>алгоритми</a:t>
            </a:r>
            <a:r>
              <a:rPr lang="ru-RU" sz="2800" b="1" dirty="0">
                <a:solidFill>
                  <a:srgbClr val="0000CC"/>
                </a:solidFill>
              </a:rPr>
              <a:t>, чат-</a:t>
            </a:r>
            <a:r>
              <a:rPr lang="ru-RU" sz="2800" b="1" dirty="0" err="1">
                <a:solidFill>
                  <a:srgbClr val="0000CC"/>
                </a:solidFill>
              </a:rPr>
              <a:t>боти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тощо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024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8B355-6EA0-D444-7AAE-AA50EF25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Планування ВР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4F9C2-E113-D532-0257-BB2E9DA64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0000CC"/>
                </a:solidFill>
              </a:rPr>
              <a:t>Плани надати на узгодження до 20 вересня</a:t>
            </a:r>
          </a:p>
          <a:p>
            <a:endParaRPr lang="uk-UA" sz="2800" dirty="0">
              <a:solidFill>
                <a:srgbClr val="0000CC"/>
              </a:solidFill>
            </a:endParaRPr>
          </a:p>
          <a:p>
            <a:r>
              <a:rPr lang="ru-RU" sz="2800" dirty="0">
                <a:solidFill>
                  <a:srgbClr val="0000CC"/>
                </a:solidFill>
              </a:rPr>
              <a:t>   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- не догма, а </a:t>
            </a:r>
            <a:r>
              <a:rPr lang="uk-UA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керівництво до дії!!!!</a:t>
            </a:r>
          </a:p>
        </p:txBody>
      </p:sp>
    </p:spTree>
    <p:extLst>
      <p:ext uri="{BB962C8B-B14F-4D97-AF65-F5344CB8AC3E}">
        <p14:creationId xmlns:p14="http://schemas.microsoft.com/office/powerpoint/2010/main" val="195108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7631E-819E-6151-0E30-AD59D9FF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49" y="2435361"/>
            <a:ext cx="7632701" cy="327506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9-00 – загальношкільна он-лайн лінійка «Доброго ранку, ми з України!»;</a:t>
            </a:r>
            <a:b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9-30 – Перший урок;</a:t>
            </a:r>
            <a:b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10-15 – ПЕРЕРВА;</a:t>
            </a:r>
            <a:b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10-30 – другий урок.</a:t>
            </a:r>
            <a:b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CD7057-E54A-E1F7-EEE1-AD9236E43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34" y="-525396"/>
            <a:ext cx="6200537" cy="296075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6B171E-C572-0198-7F83-77032820F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44" y="680936"/>
            <a:ext cx="3470104" cy="38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7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DB206F-B755-AC62-EAF8-5D57D2C2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426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4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8F3E9-97B5-0F43-DCFF-F0B80F7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07" y="3316765"/>
            <a:ext cx="9288260" cy="1325563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Кейс </a:t>
            </a:r>
            <a:r>
              <a:rPr lang="ru-RU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інтерактивних</a:t>
            </a:r>
            <a:r>
              <a:rPr lang="ru-RU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 </a:t>
            </a:r>
            <a:r>
              <a:rPr lang="ru-RU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вправ</a:t>
            </a:r>
            <a:r>
              <a:rPr lang="ru-RU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 та </a:t>
            </a:r>
            <a:r>
              <a:rPr lang="ru-RU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ігор</a:t>
            </a:r>
            <a:r>
              <a:rPr lang="ru-RU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 для </a:t>
            </a:r>
            <a:r>
              <a:rPr lang="ru-RU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проведення</a:t>
            </a:r>
            <a:r>
              <a:rPr lang="ru-RU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 </a:t>
            </a:r>
            <a:r>
              <a:rPr lang="ru-RU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Першого</a:t>
            </a:r>
            <a:r>
              <a:rPr lang="ru-RU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 уроку 2023-2024 </a:t>
            </a:r>
            <a:r>
              <a:rPr lang="ru-RU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н.р</a:t>
            </a:r>
            <a:r>
              <a:rPr lang="ru-RU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. </a:t>
            </a:r>
            <a:br>
              <a:rPr lang="ru-RU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</a:br>
            <a:endParaRPr lang="uk-UA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5DDB5-0FCC-C343-22C4-75A71C5BC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761" y="4533991"/>
            <a:ext cx="8915400" cy="186250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https://erudyt.net/vixovni-zaxodi/konspekti-do-1-veresnya/keys-interaktyvnykh-vprav-ta-ihor-dlia-provedennia-pershoho-uroku-2023-2024-n-r-kz-koippo-imeni-vasylia-sukhomlynskoho.html</a:t>
            </a:r>
            <a:r>
              <a:rPr lang="uk-UA" dirty="0">
                <a:solidFill>
                  <a:srgbClr val="C00000"/>
                </a:solidFill>
              </a:rPr>
              <a:t>   </a:t>
            </a:r>
          </a:p>
          <a:p>
            <a:r>
              <a:rPr lang="uk-UA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РОЗРОБКИ ПЕРШОГО УРОКУ:  </a:t>
            </a:r>
            <a:r>
              <a:rPr lang="en-US" dirty="0">
                <a:solidFill>
                  <a:srgbClr val="C00000"/>
                </a:solidFill>
                <a:hlinkClick r:id="rId3"/>
              </a:rPr>
              <a:t>https://ukr-space.com.ua/news/196985?utm_source=rss&amp;utm_medium=rss&amp;utm_campaign=sczenariyi-pershogo-uroku-dlya-1-11-klasiv-2023-2024-n-r&amp;fbclid=IwAR2UO5LL-aT2BvdpRpDKsioIV_YqCUx9TDQ_Hjn6WA7d3ebOH2PNu4JsHAg</a:t>
            </a:r>
            <a:r>
              <a:rPr lang="uk-UA" dirty="0">
                <a:solidFill>
                  <a:srgbClr val="C00000"/>
                </a:solidFill>
              </a:rPr>
              <a:t> </a:t>
            </a:r>
          </a:p>
          <a:p>
            <a:r>
              <a:rPr lang="uk-UA" b="1" dirty="0">
                <a:solidFill>
                  <a:srgbClr val="0000CC"/>
                </a:solidFill>
              </a:rPr>
              <a:t>Патріотична   </a:t>
            </a:r>
            <a:r>
              <a:rPr lang="ru-RU" b="1" dirty="0" err="1">
                <a:solidFill>
                  <a:srgbClr val="0000CC"/>
                </a:solidFill>
              </a:rPr>
              <a:t>ритмічна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вправа-гра</a:t>
            </a:r>
            <a:r>
              <a:rPr lang="ru-RU" b="1" dirty="0">
                <a:solidFill>
                  <a:srgbClr val="0000CC"/>
                </a:solidFill>
              </a:rPr>
              <a:t> для </a:t>
            </a:r>
            <a:r>
              <a:rPr lang="ru-RU" b="1" dirty="0" err="1">
                <a:solidFill>
                  <a:srgbClr val="0000CC"/>
                </a:solidFill>
              </a:rPr>
              <a:t>дітей</a:t>
            </a:r>
            <a:r>
              <a:rPr lang="ru-RU" b="1" dirty="0">
                <a:solidFill>
                  <a:srgbClr val="0000CC"/>
                </a:solidFill>
              </a:rPr>
              <a:t> та </a:t>
            </a:r>
            <a:r>
              <a:rPr lang="ru-RU" b="1" dirty="0" err="1">
                <a:solidFill>
                  <a:srgbClr val="0000CC"/>
                </a:solidFill>
              </a:rPr>
              <a:t>дорослих</a:t>
            </a:r>
            <a:r>
              <a:rPr lang="ru-RU" b="1" dirty="0">
                <a:solidFill>
                  <a:srgbClr val="0000CC"/>
                </a:solidFill>
              </a:rPr>
              <a:t> «</a:t>
            </a:r>
            <a:r>
              <a:rPr lang="ru-RU" b="1" dirty="0" err="1">
                <a:solidFill>
                  <a:srgbClr val="0000CC"/>
                </a:solidFill>
              </a:rPr>
              <a:t>Стефанія</a:t>
            </a:r>
            <a:r>
              <a:rPr lang="ru-RU" b="1" dirty="0">
                <a:solidFill>
                  <a:srgbClr val="0000CC"/>
                </a:solidFill>
              </a:rPr>
              <a:t>» </a:t>
            </a:r>
          </a:p>
          <a:p>
            <a:pPr marL="0" indent="0">
              <a:buNone/>
            </a:pPr>
            <a:r>
              <a:rPr lang="uk-UA" dirty="0">
                <a:solidFill>
                  <a:srgbClr val="0000CC"/>
                </a:solidFill>
              </a:rPr>
              <a:t>        </a:t>
            </a:r>
            <a:r>
              <a:rPr lang="en-US" dirty="0">
                <a:solidFill>
                  <a:srgbClr val="0000CC"/>
                </a:solidFill>
                <a:hlinkClick r:id="rId4"/>
              </a:rPr>
              <a:t>https://www.youtube.com/watch?v=Nu8I46YofFs</a:t>
            </a:r>
            <a:r>
              <a:rPr lang="uk-UA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118F6-09AE-C7E0-D82A-703BF507EF53}"/>
              </a:ext>
            </a:extLst>
          </p:cNvPr>
          <p:cNvSpPr txBox="1"/>
          <p:nvPr/>
        </p:nvSpPr>
        <p:spPr>
          <a:xfrm>
            <a:off x="2558372" y="239000"/>
            <a:ext cx="94715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ПЕРШИЙ УРОК: </a:t>
            </a:r>
          </a:p>
          <a:p>
            <a:r>
              <a:rPr lang="en-US" sz="1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https://erudyt.net/vixovni-zaxodi/konspekti-do-1-veresnya/pershyy-urok-2023-na-temu-zhyve-i-bude-zhyty-ukraina-nikhto-ne-spynyt-kryl-nashykh-polit-9-11-klas.html?fbclid=IwAR2K3vhc7OUMEpqwC-vFaeqYwGYGqIm5yaYCATFQh-w0QWDXCu2bhqe_uMc</a:t>
            </a:r>
            <a:r>
              <a:rPr lang="uk-UA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3CEC1-C0DD-12CC-EF77-1AD0CA3BF38D}"/>
              </a:ext>
            </a:extLst>
          </p:cNvPr>
          <p:cNvSpPr txBox="1"/>
          <p:nvPr/>
        </p:nvSpPr>
        <p:spPr>
          <a:xfrm>
            <a:off x="2558372" y="1808660"/>
            <a:ext cx="914078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Український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інститут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національної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пам’яті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. </a:t>
            </a:r>
            <a:r>
              <a:rPr lang="ru-RU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Методичні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рекомендації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для </a:t>
            </a:r>
            <a:r>
              <a:rPr lang="ru-RU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закладів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освіти</a:t>
            </a:r>
            <a:endParaRPr lang="uk-UA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ea typeface="+mj-ea"/>
              <a:cs typeface="+mj-cs"/>
            </a:endParaRPr>
          </a:p>
          <a:p>
            <a:r>
              <a:rPr lang="en-US" dirty="0">
                <a:hlinkClick r:id="rId6"/>
              </a:rPr>
              <a:t>https://www.schoollife.org.ua/wp-content/uploads/2023/08/Pro-provedennya-Pershogo-uroku-Metodychni-rekomendatsiyi.pdf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760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FA74B-F965-AC9D-2989-E1196FE2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30" y="3670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Другий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 урок. </a:t>
            </a:r>
            <a:r>
              <a:rPr lang="ru-RU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“</a:t>
            </a:r>
            <a:r>
              <a:rPr lang="ru-RU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Ти</a:t>
            </a:r>
            <a:r>
              <a:rPr lang="ru-RU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 як? </a:t>
            </a:r>
            <a:r>
              <a:rPr lang="ru-RU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Повертаємось</a:t>
            </a:r>
            <a:r>
              <a:rPr lang="ru-RU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 до </a:t>
            </a:r>
            <a:r>
              <a:rPr lang="ru-RU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школи</a:t>
            </a:r>
            <a:r>
              <a:rPr lang="ru-RU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”</a:t>
            </a:r>
            <a:br>
              <a:rPr lang="ru-RU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</a:br>
            <a:endParaRPr lang="uk-UA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26C933-91D4-1D50-3081-8DA26C83D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030" y="1324607"/>
            <a:ext cx="5951204" cy="5299929"/>
          </a:xfrm>
        </p:spPr>
        <p:txBody>
          <a:bodyPr>
            <a:normAutofit fontScale="77500" lnSpcReduction="20000"/>
          </a:bodyPr>
          <a:lstStyle/>
          <a:p>
            <a:r>
              <a:rPr lang="uk-UA" sz="20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Конспект уроку: </a:t>
            </a:r>
            <a:r>
              <a:rPr lang="en-US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https://erudyt.net/vixovni-zaxodi/konspekti-do-1-veresnya/konspekt-pershoho-uroku-2023-na-temu-ty-iak-povertaiemos-do-shkoly.html?fbclid=IwAR0EjyizfEKe2QqAVFURAAmQcm5ObJz7vLSoAENKujWlxXQrTIYTirMvr5Y</a:t>
            </a:r>
            <a:endParaRPr lang="uk-UA" sz="1600" dirty="0">
              <a:solidFill>
                <a:srgbClr val="0563C1"/>
              </a:solidFill>
            </a:endParaRPr>
          </a:p>
          <a:p>
            <a:r>
              <a:rPr lang="ru-RU" dirty="0">
                <a:solidFill>
                  <a:srgbClr val="FB4A1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1-4 </a:t>
            </a:r>
            <a:r>
              <a:rPr lang="ru-RU" dirty="0" err="1">
                <a:solidFill>
                  <a:srgbClr val="FB4A1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класи</a:t>
            </a:r>
            <a:r>
              <a:rPr lang="ru-RU" dirty="0">
                <a:solidFill>
                  <a:srgbClr val="FB4A1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dirty="0">
                <a:solidFill>
                  <a:srgbClr val="FB4A1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dirty="0">
                <a:solidFill>
                  <a:srgbClr val="00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://erudyt.net/vixovni-zaxodi/konspekti-do-1-veresnya/5-aktyvnostey-dlia-pershoho-uroku-ty-iak-povertaiemos-do-shkoly-1-4-klasy.html?fbclid=IwAR2237_8qvmRWgPkXWAEzr5AdZoNuEcbJZFeLZjtlVmfSMMM8DEvzOc5Wks</a:t>
            </a:r>
            <a:r>
              <a:rPr lang="uk-UA" dirty="0">
                <a:solidFill>
                  <a:srgbClr val="0000CC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ПИТАННЯ ДЛЯ ОБГОВОРЕННЯ:</a:t>
            </a:r>
          </a:p>
          <a:p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Ментальне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здоров’я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–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це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стан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благополуччя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, у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якому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людина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може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реалізовувати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свій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потенціал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,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стійко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долати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стреси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, продуктивно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працювати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та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ефективно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взаємодіяти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з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іншими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.</a:t>
            </a:r>
          </a:p>
          <a:p>
            <a:r>
              <a:rPr lang="uk-UA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Безпека життя. Охорона здоров’я.</a:t>
            </a:r>
          </a:p>
          <a:p>
            <a:pPr marL="0" indent="0">
              <a:buNone/>
            </a:pPr>
            <a:r>
              <a:rPr lang="uk-U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МЕТА: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Створити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атмосферу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довіри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та комфорту у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класі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Обговорити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з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учнями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їхні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емоції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та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переживання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,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пов’язані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з початком нового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навчального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року.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Надати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учням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інформацію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про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ментальне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здоров’я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та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способи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його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 </a:t>
            </a:r>
            <a:r>
              <a:rPr lang="ru-RU" sz="1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підтримки</a:t>
            </a:r>
            <a:r>
              <a:rPr lang="ru-RU" sz="1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+mj-ea"/>
                <a:cs typeface="+mj-cs"/>
              </a:rPr>
              <a:t>.</a:t>
            </a:r>
          </a:p>
          <a:p>
            <a:endParaRPr lang="uk-UA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C451E7-C81F-DC69-600A-9B69B4375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34" y="1453154"/>
            <a:ext cx="5110766" cy="3712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052388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388</TotalTime>
  <Words>784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Century Gothic</vt:lpstr>
      <vt:lpstr>Montserrat</vt:lpstr>
      <vt:lpstr>PT Serif</vt:lpstr>
      <vt:lpstr>Times New Roman</vt:lpstr>
      <vt:lpstr>Verdana</vt:lpstr>
      <vt:lpstr>Wingdings 3</vt:lpstr>
      <vt:lpstr>Легкий дым</vt:lpstr>
      <vt:lpstr>Ион</vt:lpstr>
      <vt:lpstr>    Про організацію виховної роботи в закладах освіти у 2023/2024 н.р.</vt:lpstr>
      <vt:lpstr>Лист Міністерства освіти і науки України від 24 серпня 2023 р. № 112702-23 «Щодо організації виховного процесу в закладах освіти у 2023/2024 навчальному році» </vt:lpstr>
      <vt:lpstr>Про що йдеться? maybuttya_13_16-75-77.pdf  </vt:lpstr>
      <vt:lpstr>Про що йдеться? maybuttya_13_16-75-77.pdf  </vt:lpstr>
      <vt:lpstr>Планування ВР</vt:lpstr>
      <vt:lpstr>9-00 – загальношкільна он-лайн лінійка «Доброго ранку, ми з України!»; 9-30 – Перший урок; 10-15 – ПЕРЕРВА; 10-30 – другий урок. </vt:lpstr>
      <vt:lpstr>Презентация PowerPoint</vt:lpstr>
      <vt:lpstr>Кейс інтерактивних вправ та ігор для проведення Першого уроку 2023-2024 н.р.  </vt:lpstr>
      <vt:lpstr>Другий урок. “Ти як? Повертаємось до школи” </vt:lpstr>
      <vt:lpstr>ЗАВДАННЯ: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Про організацію виховної роботи в закладах освіти у 2023/2024</dc:title>
  <dc:creator>Науменко Вікторія Володимирівна</dc:creator>
  <cp:lastModifiedBy>Науменко Вікторія Володимирівна</cp:lastModifiedBy>
  <cp:revision>9</cp:revision>
  <dcterms:created xsi:type="dcterms:W3CDTF">2023-08-28T13:51:01Z</dcterms:created>
  <dcterms:modified xsi:type="dcterms:W3CDTF">2023-08-30T07:03:22Z</dcterms:modified>
</cp:coreProperties>
</file>